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859" r:id="rId2"/>
    <p:sldId id="1017" r:id="rId3"/>
    <p:sldId id="1018" r:id="rId4"/>
    <p:sldId id="1022" r:id="rId5"/>
    <p:sldId id="1057" r:id="rId6"/>
    <p:sldId id="1025" r:id="rId7"/>
    <p:sldId id="1029" r:id="rId8"/>
    <p:sldId id="1058" r:id="rId9"/>
    <p:sldId id="1033" r:id="rId10"/>
    <p:sldId id="1040" r:id="rId11"/>
    <p:sldId id="1059" r:id="rId12"/>
    <p:sldId id="1060" r:id="rId13"/>
    <p:sldId id="1061" r:id="rId14"/>
    <p:sldId id="1043" r:id="rId15"/>
    <p:sldId id="1044" r:id="rId16"/>
    <p:sldId id="1062" r:id="rId17"/>
    <p:sldId id="1063" r:id="rId18"/>
    <p:sldId id="1064" r:id="rId19"/>
    <p:sldId id="1045" r:id="rId20"/>
    <p:sldId id="1065" r:id="rId21"/>
    <p:sldId id="1053" r:id="rId22"/>
    <p:sldId id="1055" r:id="rId2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2025/6/20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125164071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必修 第一册 </a:t>
            </a:r>
            <a:r>
              <a:rPr lang="en-US" altLang="zh-CN" sz="2000" dirty="0" err="1"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2025/6/20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31.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4.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dirty="0">
                <a:solidFill>
                  <a:srgbClr val="549E39"/>
                </a:solidFill>
                <a:latin typeface="+mn-lt"/>
                <a:ea typeface="微软雅黑" panose="020B0503020204020204" pitchFamily="34" charset="-122"/>
                <a:cs typeface="微软雅黑" panose="020B0503020204020204" pitchFamily="34" charset="-122"/>
              </a:rPr>
              <a:t>1</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运动</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的描述</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dirty="0">
                <a:solidFill>
                  <a:srgbClr val="000000"/>
                </a:solidFill>
                <a:latin typeface="+mj-lt"/>
                <a:ea typeface="微软雅黑" panose="020B0503020204020204" pitchFamily="34" charset="-122"/>
                <a:cs typeface="微软雅黑" panose="020B0503020204020204" pitchFamily="34" charset="-122"/>
              </a:rPr>
              <a:t>3</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速度</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263172"/>
              </a:xfrm>
            </p:spPr>
            <p:txBody>
              <a:bodyPr/>
              <a:lstStyle/>
              <a:p>
                <a:pPr hangingPunct="0">
                  <a:spcAft>
                    <a:spcPts val="0"/>
                  </a:spcAft>
                  <a:tabLst>
                    <a:tab pos="5941060"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瞬时</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速率的测量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测量瞬时速率的原理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设物体在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时刻经过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点，运动</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时间后到达</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点，则物体在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段的平均速度为</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𝒔</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𝑨𝑩</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当逐渐减小物体的运动时间</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时，会发现位移</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的范围逐渐向</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点收缩，当位移</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足够小时，我们可以认为物体就在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点附近运动，此时物体在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段的平均速度的大小就近似等于物体在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点处的瞬时速率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因此，我们可以通过测量很短时间内物体的平均速度的大小，来近似表示物体的瞬时速率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263172"/>
              </a:xfrm>
              <a:blipFill>
                <a:blip r:embed="rId2"/>
                <a:stretch>
                  <a:fillRect l="-796" r="-849"/>
                </a:stretch>
              </a:blipFill>
            </p:spPr>
            <p:txBody>
              <a:bodyPr/>
              <a:lstStyle/>
              <a:p>
                <a:r>
                  <a:rPr lang="zh-CN" altLang="en-US">
                    <a:noFill/>
                  </a:rPr>
                  <a:t> </a:t>
                </a:r>
              </a:p>
            </p:txBody>
          </p:sp>
        </mc:Fallback>
      </mc:AlternateContent>
      <p:pic>
        <p:nvPicPr>
          <p:cNvPr id="4" name="要点2.eps" descr="id:2147491400;FounderCES"/>
          <p:cNvPicPr/>
          <p:nvPr/>
        </p:nvPicPr>
        <p:blipFill>
          <a:blip r:embed="rId3"/>
          <a:stretch>
            <a:fillRect/>
          </a:stretch>
        </p:blipFill>
        <p:spPr>
          <a:xfrm>
            <a:off x="360854" y="853702"/>
            <a:ext cx="1228725" cy="431165"/>
          </a:xfrm>
          <a:prstGeom prst="rect">
            <a:avLst/>
          </a:prstGeom>
        </p:spPr>
      </p:pic>
    </p:spTree>
    <p:extLst>
      <p:ext uri="{BB962C8B-B14F-4D97-AF65-F5344CB8AC3E}">
        <p14:creationId xmlns:p14="http://schemas.microsoft.com/office/powerpoint/2010/main" val="584851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光电门测瞬时速率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光电门的工作原理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门的上下两侧分别是光源</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和接收器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，当光源发出的光能被接收器正常接收时，计时器不工作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w27.jpg" descr="id:2147491818;FounderCES"/>
          <p:cNvPicPr/>
          <p:nvPr/>
        </p:nvPicPr>
        <p:blipFill>
          <a:blip r:embed="rId2"/>
          <a:stretch>
            <a:fillRect/>
          </a:stretch>
        </p:blipFill>
        <p:spPr>
          <a:xfrm>
            <a:off x="4511030" y="3229322"/>
            <a:ext cx="3605530" cy="2647950"/>
          </a:xfrm>
          <a:prstGeom prst="rect">
            <a:avLst/>
          </a:prstGeom>
        </p:spPr>
      </p:pic>
    </p:spTree>
    <p:extLst>
      <p:ext uri="{BB962C8B-B14F-4D97-AF65-F5344CB8AC3E}">
        <p14:creationId xmlns:p14="http://schemas.microsoft.com/office/powerpoint/2010/main" val="19997570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当绑有遮光板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的滑块经过光电门时，由于遮光板的阻挡，接收器无法接收光源发出的光，此时计时器开始计时；当滑块离开，接收器重新接收到光源发出的光时，计时结束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因此光电门可以测量滑块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遮光板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通过光电门所用的时间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284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116944"/>
              </a:xfrm>
            </p:spPr>
            <p:txBody>
              <a:bodyPr/>
              <a:lstStyle/>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光电门测瞬时速率</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点处安装光电门，并在滑块上绑上宽度为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的遮光板，利用光电门测出滑块通过光电门所用的时间</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由此可知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滑块在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点附近通过位移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所用的时间为</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，由于时间</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很短，因此可以用滑块在这段位移中的平均速率表示滑块在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点处的瞬时速率，即</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116944"/>
              </a:xfrm>
              <a:blipFill>
                <a:blip r:embed="rId2"/>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8347722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145302"/>
              </a:xfrm>
            </p:spPr>
            <p:txBody>
              <a:bodyPr/>
              <a:lstStyle/>
              <a:p>
                <a:pPr hangingPunct="0">
                  <a:spcAft>
                    <a:spcPts val="0"/>
                  </a:spcAft>
                  <a:tabLst>
                    <a:tab pos="1252538" algn="l"/>
                    <a:tab pos="594042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图所示，滑块在气垫导轨上经过光电门时电子计时器可自动记录遮光条遮光的时间</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，遮光条的宽度为</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，滑块通过光电门时的平均速度为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为使平均速度更接近瞬时速度，下列措施正确的是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换用宽度更宽的遮光条</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换用宽度更窄的遮光条</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增大滑块距光电门的距离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减小滑块距光电门的距离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145302"/>
              </a:xfrm>
              <a:blipFill>
                <a:blip r:embed="rId2"/>
                <a:stretch>
                  <a:fillRect l="-796" r="-849" b="-2500"/>
                </a:stretch>
              </a:blipFill>
            </p:spPr>
            <p:txBody>
              <a:bodyPr/>
              <a:lstStyle/>
              <a:p>
                <a:r>
                  <a:rPr lang="zh-CN" altLang="en-US">
                    <a:noFill/>
                  </a:rPr>
                  <a:t> </a:t>
                </a:r>
              </a:p>
            </p:txBody>
          </p:sp>
        </mc:Fallback>
      </mc:AlternateContent>
      <p:pic>
        <p:nvPicPr>
          <p:cNvPr id="4" name="24典例2.eps" descr="id:2147491437;FounderCES"/>
          <p:cNvPicPr/>
          <p:nvPr/>
        </p:nvPicPr>
        <p:blipFill>
          <a:blip r:embed="rId3"/>
          <a:stretch>
            <a:fillRect/>
          </a:stretch>
        </p:blipFill>
        <p:spPr>
          <a:xfrm>
            <a:off x="389652" y="875610"/>
            <a:ext cx="1203325" cy="387350"/>
          </a:xfrm>
          <a:prstGeom prst="rect">
            <a:avLst/>
          </a:prstGeom>
        </p:spPr>
      </p:pic>
      <p:sp>
        <p:nvSpPr>
          <p:cNvPr id="5" name="内容占位符 1"/>
          <p:cNvSpPr txBox="1">
            <a:spLocks/>
          </p:cNvSpPr>
          <p:nvPr/>
        </p:nvSpPr>
        <p:spPr bwMode="auto">
          <a:xfrm>
            <a:off x="360854" y="4842679"/>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答案.eps" descr="id:2147493967;FounderCES"/>
          <p:cNvPicPr/>
          <p:nvPr/>
        </p:nvPicPr>
        <p:blipFill>
          <a:blip r:embed="rId4"/>
          <a:stretch>
            <a:fillRect/>
          </a:stretch>
        </p:blipFill>
        <p:spPr>
          <a:xfrm>
            <a:off x="430424" y="5039146"/>
            <a:ext cx="842082" cy="299992"/>
          </a:xfrm>
          <a:prstGeom prst="rect">
            <a:avLst/>
          </a:prstGeom>
        </p:spPr>
      </p:pic>
      <p:pic>
        <p:nvPicPr>
          <p:cNvPr id="7" name="gk22.jpg" descr="id:2147491825;FounderCES"/>
          <p:cNvPicPr/>
          <p:nvPr/>
        </p:nvPicPr>
        <p:blipFill>
          <a:blip r:embed="rId5"/>
          <a:stretch>
            <a:fillRect/>
          </a:stretch>
        </p:blipFill>
        <p:spPr>
          <a:xfrm>
            <a:off x="6455246" y="2738501"/>
            <a:ext cx="2992120" cy="2684145"/>
          </a:xfrm>
          <a:prstGeom prst="rect">
            <a:avLst/>
          </a:prstGeom>
        </p:spPr>
      </p:pic>
    </p:spTree>
    <p:extLst>
      <p:ext uri="{BB962C8B-B14F-4D97-AF65-F5344CB8AC3E}">
        <p14:creationId xmlns:p14="http://schemas.microsoft.com/office/powerpoint/2010/main" val="1620437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214902"/>
              </a:xfrm>
            </p:spPr>
            <p:txBody>
              <a:bodyPr/>
              <a:lstStyle/>
              <a:p>
                <a:pPr hangingPunct="0">
                  <a:lnSpc>
                    <a:spcPct val="120000"/>
                  </a:lnSpc>
                  <a:spcAft>
                    <a:spcPts val="0"/>
                  </a:spcAft>
                  <a:tabLst>
                    <a:tab pos="5941060"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题意可知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是遮光条经过光电门时的平均速度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趋近于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时的平均速度可近似等于瞬时速度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越小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平均速度</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越接近瞬时速度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所以应当更换宽度更窄的遮光条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增大滑块距光电门的距离或减小滑块距光电门的距离均不能达到</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趋近于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的条件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214902"/>
              </a:xfrm>
              <a:blipFill>
                <a:blip r:embed="rId2"/>
                <a:stretch>
                  <a:fillRect l="-796" r="-849" b="-5495"/>
                </a:stretch>
              </a:blipFill>
            </p:spPr>
            <p:txBody>
              <a:bodyPr/>
              <a:lstStyle/>
              <a:p>
                <a:r>
                  <a:rPr lang="zh-CN" altLang="en-US">
                    <a:noFill/>
                  </a:rPr>
                  <a:t> </a:t>
                </a:r>
              </a:p>
            </p:txBody>
          </p:sp>
        </mc:Fallback>
      </mc:AlternateContent>
      <p:pic>
        <p:nvPicPr>
          <p:cNvPr id="3" name="24解析.eps" descr="id:2147493960;FounderCES"/>
          <p:cNvPicPr/>
          <p:nvPr/>
        </p:nvPicPr>
        <p:blipFill>
          <a:blip r:embed="rId3"/>
          <a:stretch>
            <a:fillRect/>
          </a:stretch>
        </p:blipFill>
        <p:spPr>
          <a:xfrm>
            <a:off x="456004" y="952153"/>
            <a:ext cx="864096" cy="307967"/>
          </a:xfrm>
          <a:prstGeom prst="rect">
            <a:avLst/>
          </a:prstGeom>
        </p:spPr>
      </p:pic>
      <p:pic>
        <p:nvPicPr>
          <p:cNvPr id="4" name="gk22.jpg" descr="id:2147491825;FounderCES"/>
          <p:cNvPicPr/>
          <p:nvPr/>
        </p:nvPicPr>
        <p:blipFill>
          <a:blip r:embed="rId4"/>
          <a:stretch>
            <a:fillRect/>
          </a:stretch>
        </p:blipFill>
        <p:spPr>
          <a:xfrm>
            <a:off x="5087094" y="3179109"/>
            <a:ext cx="2992120" cy="2684145"/>
          </a:xfrm>
          <a:prstGeom prst="rect">
            <a:avLst/>
          </a:prstGeom>
        </p:spPr>
      </p:pic>
    </p:spTree>
    <p:extLst>
      <p:ext uri="{BB962C8B-B14F-4D97-AF65-F5344CB8AC3E}">
        <p14:creationId xmlns:p14="http://schemas.microsoft.com/office/powerpoint/2010/main" val="21322544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1668544" y="3878640"/>
            <a:ext cx="1690358" cy="990520"/>
          </a:xfrm>
          <a:prstGeom prst="rect">
            <a:avLst/>
          </a:prstGeom>
        </p:spPr>
      </p:pic>
      <mc:AlternateContent xmlns:mc="http://schemas.openxmlformats.org/markup-compatibility/2006" xmlns:a14="http://schemas.microsoft.com/office/drawing/2010/main">
        <mc:Choice Requires="a14">
          <p:sp>
            <p:nvSpPr>
              <p:cNvPr id="7" name="内容占位符 1"/>
              <p:cNvSpPr txBox="1">
                <a:spLocks/>
              </p:cNvSpPr>
              <p:nvPr/>
            </p:nvSpPr>
            <p:spPr bwMode="auto">
              <a:xfrm>
                <a:off x="360854" y="3211984"/>
                <a:ext cx="11485848" cy="164442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第一段时间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内的平均速度为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，第二段时间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内的平均速度为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，则全程的平均速度为</a:t>
                </a:r>
                <a14:m>
                  <m:oMath xmlns:m="http://schemas.openxmlformats.org/officeDocument/2006/math">
                    <m:bar>
                      <m:barPr>
                        <m:pos m:val="top"/>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oMath>
                </a14:m>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sub>
                        </m:sSub>
                        <m:r>
                          <a:rPr lang="zh-CN" altLang="zh-CN" b="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sub>
                        </m:sSub>
                        <m:r>
                          <a:rPr lang="zh-CN" altLang="zh-CN" b="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7" name="内容占位符 1"/>
              <p:cNvSpPr txBox="1">
                <a:spLocks noRot="1" noChangeAspect="1" noMove="1" noResize="1" noEditPoints="1" noAdjustHandles="1" noChangeArrowheads="1" noChangeShapeType="1" noTextEdit="1"/>
              </p:cNvSpPr>
              <p:nvPr/>
            </p:nvSpPr>
            <p:spPr bwMode="auto">
              <a:xfrm>
                <a:off x="360854" y="3211984"/>
                <a:ext cx="11485848" cy="1644425"/>
              </a:xfrm>
              <a:prstGeom prst="rect">
                <a:avLst/>
              </a:prstGeom>
              <a:blipFill>
                <a:blip r:embed="rId3"/>
                <a:stretch>
                  <a:fillRect l="-796" r="-849" b="-148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2" name="内容占位符 1"/>
          <p:cNvSpPr>
            <a:spLocks noGrp="1"/>
          </p:cNvSpPr>
          <p:nvPr>
            <p:ph idx="1"/>
          </p:nvPr>
        </p:nvSpPr>
        <p:spPr>
          <a:xfrm>
            <a:off x="360854" y="746120"/>
            <a:ext cx="11485848" cy="1130246"/>
          </a:xfrm>
        </p:spPr>
        <p:txBody>
          <a:bodyPr/>
          <a:lstStyle/>
          <a:p>
            <a:pPr hangingPunct="0">
              <a:spcAft>
                <a:spcPts val="0"/>
              </a:spcAft>
              <a:tabLst>
                <a:tab pos="5941060"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两</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段连续时间和两段连续位移内的平均速度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两段连续时间内的平均速度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要点3.eps" descr="id:2147491853;FounderCES"/>
          <p:cNvPicPr/>
          <p:nvPr/>
        </p:nvPicPr>
        <p:blipFill>
          <a:blip r:embed="rId4"/>
          <a:stretch>
            <a:fillRect/>
          </a:stretch>
        </p:blipFill>
        <p:spPr>
          <a:xfrm>
            <a:off x="360854" y="853702"/>
            <a:ext cx="1228725" cy="431165"/>
          </a:xfrm>
          <a:prstGeom prst="rect">
            <a:avLst/>
          </a:prstGeom>
        </p:spPr>
      </p:pic>
      <p:pic>
        <p:nvPicPr>
          <p:cNvPr id="5" name="as731h.jpg" descr="id:2147491860;FounderCES"/>
          <p:cNvPicPr/>
          <p:nvPr/>
        </p:nvPicPr>
        <p:blipFill>
          <a:blip r:embed="rId5"/>
          <a:stretch>
            <a:fillRect/>
          </a:stretch>
        </p:blipFill>
        <p:spPr>
          <a:xfrm>
            <a:off x="3731161" y="2000129"/>
            <a:ext cx="4380269" cy="1135839"/>
          </a:xfrm>
          <a:prstGeom prst="rect">
            <a:avLst/>
          </a:prstGeom>
        </p:spPr>
      </p:pic>
    </p:spTree>
    <p:extLst>
      <p:ext uri="{BB962C8B-B14F-4D97-AF65-F5344CB8AC3E}">
        <p14:creationId xmlns:p14="http://schemas.microsoft.com/office/powerpoint/2010/main" val="32631157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1065934" y="3717032"/>
            <a:ext cx="1356863" cy="1152128"/>
          </a:xfrm>
          <a:prstGeom prst="rect">
            <a:avLst/>
          </a:prstGeom>
        </p:spPr>
      </p:pic>
      <mc:AlternateContent xmlns:mc="http://schemas.openxmlformats.org/markup-compatibility/2006" xmlns:a14="http://schemas.microsoft.com/office/drawing/2010/main">
        <mc:Choice Requires="a14">
          <p:sp>
            <p:nvSpPr>
              <p:cNvPr id="4" name="内容占位符 3"/>
              <p:cNvSpPr>
                <a:spLocks noGrp="1"/>
              </p:cNvSpPr>
              <p:nvPr>
                <p:ph idx="1"/>
              </p:nvPr>
            </p:nvSpPr>
            <p:spPr>
              <a:xfrm>
                <a:off x="360854" y="746120"/>
                <a:ext cx="11485848" cy="4055149"/>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两段连续位移内的平均速度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5941060" algn="l"/>
                  </a:tabLs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5941060"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第一段位移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内的平均速度为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，第二段位移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内的平均速度为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，则全程的平均速度为</a:t>
                </a:r>
                <a:r>
                  <a:rPr lang="en-US" altLang="zh-CN" b="1" i="1" dirty="0">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sub>
                        </m:sSub>
                        <m:r>
                          <a:rPr lang="zh-CN" altLang="zh-CN" b="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b>
                        </m:sSub>
                      </m:num>
                      <m:den>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sub>
                            </m:sSub>
                          </m:den>
                        </m:f>
                        <m:r>
                          <a:rPr lang="zh-CN" altLang="zh-CN" b="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b>
                            </m:sSub>
                          </m:den>
                        </m:f>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3"/>
              <p:cNvSpPr>
                <a:spLocks noGrp="1" noRot="1" noChangeAspect="1" noMove="1" noResize="1" noEditPoints="1" noAdjustHandles="1" noChangeArrowheads="1" noChangeShapeType="1" noTextEdit="1"/>
              </p:cNvSpPr>
              <p:nvPr>
                <p:ph idx="1"/>
              </p:nvPr>
            </p:nvSpPr>
            <p:spPr>
              <a:xfrm>
                <a:off x="360854" y="746120"/>
                <a:ext cx="11485848" cy="4055149"/>
              </a:xfrm>
              <a:blipFill>
                <a:blip r:embed="rId3"/>
                <a:stretch>
                  <a:fillRect l="-796" r="-849" b="-2102"/>
                </a:stretch>
              </a:blipFill>
            </p:spPr>
            <p:txBody>
              <a:bodyPr/>
              <a:lstStyle/>
              <a:p>
                <a:r>
                  <a:rPr lang="zh-CN" altLang="en-US">
                    <a:noFill/>
                  </a:rPr>
                  <a:t> </a:t>
                </a:r>
              </a:p>
            </p:txBody>
          </p:sp>
        </mc:Fallback>
      </mc:AlternateContent>
      <p:pic>
        <p:nvPicPr>
          <p:cNvPr id="5" name="as731ah.jpg" descr="id:2147491867;FounderCES"/>
          <p:cNvPicPr/>
          <p:nvPr/>
        </p:nvPicPr>
        <p:blipFill>
          <a:blip r:embed="rId4"/>
          <a:stretch>
            <a:fillRect/>
          </a:stretch>
        </p:blipFill>
        <p:spPr>
          <a:xfrm>
            <a:off x="3574926" y="1561066"/>
            <a:ext cx="5357495" cy="1353185"/>
          </a:xfrm>
          <a:prstGeom prst="rect">
            <a:avLst/>
          </a:prstGeom>
        </p:spPr>
      </p:pic>
    </p:spTree>
    <p:extLst>
      <p:ext uri="{BB962C8B-B14F-4D97-AF65-F5344CB8AC3E}">
        <p14:creationId xmlns:p14="http://schemas.microsoft.com/office/powerpoint/2010/main" val="26219536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476208"/>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两种特殊情况</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前一半时间内的平均速度为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、后一半时间内的平均速度为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，全程的平均速度为</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前一半位移内的平均速度为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、后一半位移内的平均速度为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，全程的平均速度为</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476208"/>
              </a:xfrm>
              <a:blipFill>
                <a:blip r:embed="rId2"/>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2935575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871363"/>
              </a:xfrm>
            </p:spPr>
            <p:txBody>
              <a:bodyPr/>
              <a:lstStyle/>
              <a:p>
                <a:pPr hangingPunct="0">
                  <a:spcAft>
                    <a:spcPts val="0"/>
                  </a:spcAft>
                  <a:tabLst>
                    <a:tab pos="1252538" algn="l"/>
                    <a:tab pos="594042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福建省厦门第一中学月考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在一次军事行动中，甲、乙、丙三支小队在命令开始后，按要求同时到达了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地，行动过程指挥部大屏幕地图上显示的运动信息如图所示，则在整个行动过程中，甲、乙、丙三者：</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平均速度的大小关系为</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m:rPr>
                            <m:nor/>
                          </m:rPr>
                          <a:rPr lang="zh-CN" altLang="zh-CN" b="1" baseline="-250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甲</m:t>
                        </m:r>
                        <m:r>
                          <a:rPr lang="en-US" altLang="zh-CN" b="1"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乙</m:t>
                        </m:r>
                        <m:r>
                          <a:rPr lang="en-US" altLang="zh-CN" b="1"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乙</m:t>
                        </m:r>
                        <m:r>
                          <a:rPr lang="en-US" altLang="zh-CN" b="1"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丙</m:t>
                        </m:r>
                        <m:r>
                          <a:rPr lang="en-US" altLang="zh-CN" b="1"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mn-ea"/>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mn-ea"/>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mn-ea"/>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871363"/>
              </a:xfrm>
              <a:blipFill>
                <a:blip r:embed="rId2"/>
                <a:stretch>
                  <a:fillRect l="-796" r="-849" b="-849"/>
                </a:stretch>
              </a:blipFill>
            </p:spPr>
            <p:txBody>
              <a:bodyPr/>
              <a:lstStyle/>
              <a:p>
                <a:r>
                  <a:rPr lang="zh-CN" altLang="en-US">
                    <a:noFill/>
                  </a:rPr>
                  <a:t> </a:t>
                </a:r>
              </a:p>
            </p:txBody>
          </p:sp>
        </mc:Fallback>
      </mc:AlternateContent>
      <p:pic>
        <p:nvPicPr>
          <p:cNvPr id="4" name="24典例3.eps" descr="id:2147491458;FounderCES"/>
          <p:cNvPicPr/>
          <p:nvPr/>
        </p:nvPicPr>
        <p:blipFill>
          <a:blip r:embed="rId3"/>
          <a:stretch>
            <a:fillRect/>
          </a:stretch>
        </p:blipFill>
        <p:spPr>
          <a:xfrm>
            <a:off x="360854" y="875610"/>
            <a:ext cx="1203325" cy="387350"/>
          </a:xfrm>
          <a:prstGeom prst="rect">
            <a:avLst/>
          </a:prstGeom>
        </p:spPr>
      </p:pic>
      <p:sp>
        <p:nvSpPr>
          <p:cNvPr id="5" name="内容占位符 1"/>
          <p:cNvSpPr txBox="1">
            <a:spLocks/>
          </p:cNvSpPr>
          <p:nvPr/>
        </p:nvSpPr>
        <p:spPr bwMode="auto">
          <a:xfrm>
            <a:off x="360854" y="3459942"/>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000000"/>
                </a:solidFill>
                <a:ea typeface="宋体" panose="02010600030101010101" pitchFamily="2" charset="-122"/>
                <a:cs typeface="Times New Roman" panose="02020603050405020304" pitchFamily="18" charset="0"/>
              </a:rPr>
              <a:t>             </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ea typeface="宋体" panose="02010600030101010101" pitchFamily="2" charset="-122"/>
                <a:cs typeface="Times New Roman" panose="02020603050405020304" pitchFamily="18" charset="0"/>
              </a:rPr>
              <a:t>＝</a:t>
            </a:r>
            <a:endParaRPr lang="zh-CN" altLang="en-US" dirty="0"/>
          </a:p>
        </p:txBody>
      </p:sp>
      <p:pic>
        <p:nvPicPr>
          <p:cNvPr id="6" name="24答案.eps" descr="id:2147493967;FounderCES"/>
          <p:cNvPicPr/>
          <p:nvPr/>
        </p:nvPicPr>
        <p:blipFill>
          <a:blip r:embed="rId4"/>
          <a:stretch>
            <a:fillRect/>
          </a:stretch>
        </p:blipFill>
        <p:spPr>
          <a:xfrm>
            <a:off x="430424" y="3621775"/>
            <a:ext cx="842082" cy="299992"/>
          </a:xfrm>
          <a:prstGeom prst="rect">
            <a:avLst/>
          </a:prstGeom>
        </p:spPr>
      </p:pic>
      <mc:AlternateContent xmlns:mc="http://schemas.openxmlformats.org/markup-compatibility/2006" xmlns:a14="http://schemas.microsoft.com/office/drawing/2010/main">
        <mc:Choice Requires="a14">
          <p:sp>
            <p:nvSpPr>
              <p:cNvPr id="7" name="内容占位符 1"/>
              <p:cNvSpPr txBox="1">
                <a:spLocks/>
              </p:cNvSpPr>
              <p:nvPr/>
            </p:nvSpPr>
            <p:spPr bwMode="auto">
              <a:xfrm>
                <a:off x="360854" y="4005064"/>
                <a:ext cx="11485848" cy="182402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题中给出的图像为运动轨迹图</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根据图像可知</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甲、乙、丙的初位置相同、末位置也相同</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即位移相等</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由于运动时间相等</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而平均速度等于总位移与总时间之比</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甲</m:t>
                        </m:r>
                        <m:r>
                          <a:rPr lang="en-US" altLang="zh-CN" b="1"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oMath>
                </a14:m>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乙</m:t>
                        </m:r>
                        <m:r>
                          <a:rPr lang="en-US" altLang="zh-CN" b="1"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oMath>
                </a14:m>
                <a:r>
                  <a:rPr lang="zh-CN" altLang="zh-CN" b="1" dirty="0" smtClean="0">
                    <a:solidFill>
                      <a:srgbClr val="000000"/>
                    </a:solidFill>
                    <a:ea typeface="宋体" panose="02010600030101010101" pitchFamily="2" charset="-122"/>
                    <a:cs typeface="Times New Roman" panose="02020603050405020304" pitchFamily="18" charset="0"/>
                  </a:rPr>
                  <a:t>＝</a:t>
                </a:r>
                <a14:m>
                  <m:oMath xmlns:m="http://schemas.openxmlformats.org/officeDocument/2006/math">
                    <m:sSub>
                      <m:sSubPr>
                        <m:ctrlPr>
                          <a:rPr lang="zh-CN" altLang="zh-CN" b="1" i="1" smtClean="0">
                            <a:solidFill>
                              <a:srgbClr val="000000"/>
                            </a:solidFill>
                            <a:latin typeface="Cambria Math" panose="02040503050406030204" pitchFamily="18" charset="0"/>
                            <a:ea typeface="Cambria Math" panose="020405030504060302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丙</m:t>
                        </m:r>
                        <m:r>
                          <a:rPr lang="en-US" altLang="zh-CN" b="1"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oMath>
                </a14:m>
                <a:r>
                  <a:rPr lang="en-US" altLang="zh-CN" b="1" dirty="0" smtClean="0">
                    <a:solidFill>
                      <a:srgbClr val="000000"/>
                    </a:solidFill>
                    <a:latin typeface="宋体" panose="02010600030101010101" pitchFamily="2" charset="-122"/>
                    <a:cs typeface="Times New Roman" panose="02020603050405020304" pitchFamily="18" charset="0"/>
                  </a:rPr>
                  <a:t>.</a:t>
                </a:r>
                <a:endParaRPr lang="zh-CN" altLang="en-US" dirty="0"/>
              </a:p>
            </p:txBody>
          </p:sp>
        </mc:Choice>
        <mc:Fallback xmlns="">
          <p:sp>
            <p:nvSpPr>
              <p:cNvPr id="7" name="内容占位符 1"/>
              <p:cNvSpPr txBox="1">
                <a:spLocks noRot="1" noChangeAspect="1" noMove="1" noResize="1" noEditPoints="1" noAdjustHandles="1" noChangeArrowheads="1" noChangeShapeType="1" noTextEdit="1"/>
              </p:cNvSpPr>
              <p:nvPr/>
            </p:nvSpPr>
            <p:spPr bwMode="auto">
              <a:xfrm>
                <a:off x="360854" y="4005064"/>
                <a:ext cx="11485848" cy="1824025"/>
              </a:xfrm>
              <a:prstGeom prst="rect">
                <a:avLst/>
              </a:prstGeom>
              <a:blipFill>
                <a:blip r:embed="rId5"/>
                <a:stretch>
                  <a:fillRect l="-796" r="-84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8" name="24解析.eps" descr="id:2147493960;FounderCES"/>
          <p:cNvPicPr/>
          <p:nvPr/>
        </p:nvPicPr>
        <p:blipFill>
          <a:blip r:embed="rId6"/>
          <a:stretch>
            <a:fillRect/>
          </a:stretch>
        </p:blipFill>
        <p:spPr>
          <a:xfrm>
            <a:off x="417863" y="4171560"/>
            <a:ext cx="864096" cy="307967"/>
          </a:xfrm>
          <a:prstGeom prst="rect">
            <a:avLst/>
          </a:prstGeom>
        </p:spPr>
      </p:pic>
    </p:spTree>
    <p:extLst>
      <p:ext uri="{BB962C8B-B14F-4D97-AF65-F5344CB8AC3E}">
        <p14:creationId xmlns:p14="http://schemas.microsoft.com/office/powerpoint/2010/main" val="3927274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484784"/>
                <a:ext cx="11485848" cy="4155176"/>
              </a:xfrm>
            </p:spPr>
            <p:txBody>
              <a:bodyPr/>
              <a:lstStyle/>
              <a:p>
                <a:pPr hangingPunct="0">
                  <a:spcAft>
                    <a:spcPts val="0"/>
                  </a:spcAft>
                  <a:tabLst>
                    <a:tab pos="5941060" algn="l"/>
                  </a:tabLst>
                </a:pP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平均速度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定义：在某一段时间内，物体运动的位移</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跟发生这段位移所用时间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之比，叫作</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这段位移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楷体" panose="02010609060101010101" pitchFamily="49" charset="-122"/>
                    <a:cs typeface="Times New Roman" panose="02020603050405020304" pitchFamily="18" charset="0"/>
                  </a:rPr>
                  <a:t>这段时间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平均速度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公式：</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𝒔</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单位：若位移的单位是米，时间的单位是秒，则平均速度的单位是米每秒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，常用单位还有千米每小时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、厘米每秒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常用换算关系</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 km/h</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484784"/>
                <a:ext cx="11485848" cy="4155176"/>
              </a:xfrm>
              <a:blipFill>
                <a:blip r:embed="rId2"/>
                <a:stretch>
                  <a:fillRect l="-796" r="-849" b="-1028"/>
                </a:stretch>
              </a:blipFill>
            </p:spPr>
            <p:txBody>
              <a:bodyPr/>
              <a:lstStyle/>
              <a:p>
                <a:r>
                  <a:rPr lang="zh-CN" altLang="en-US">
                    <a:noFill/>
                  </a:rPr>
                  <a:t> </a:t>
                </a:r>
              </a:p>
            </p:txBody>
          </p:sp>
        </mc:Fallback>
      </mc:AlternateContent>
      <p:pic>
        <p:nvPicPr>
          <p:cNvPr id="6" name="知识点1.eps" descr="id:2147493875;FounderCES"/>
          <p:cNvPicPr/>
          <p:nvPr/>
        </p:nvPicPr>
        <p:blipFill>
          <a:blip r:embed="rId3"/>
          <a:stretch>
            <a:fillRect/>
          </a:stretch>
        </p:blipFill>
        <p:spPr>
          <a:xfrm>
            <a:off x="394255" y="1647095"/>
            <a:ext cx="1236455" cy="341745"/>
          </a:xfrm>
          <a:prstGeom prst="rect">
            <a:avLst/>
          </a:prstGeom>
        </p:spPr>
      </p:pic>
      <p:pic>
        <p:nvPicPr>
          <p:cNvPr id="7" name="24知识过.eps" descr="id:2147493868;FounderCES"/>
          <p:cNvPicPr/>
          <p:nvPr/>
        </p:nvPicPr>
        <p:blipFill>
          <a:blip r:embed="rId4"/>
          <a:stretch>
            <a:fillRect/>
          </a:stretch>
        </p:blipFill>
        <p:spPr>
          <a:xfrm>
            <a:off x="2494806" y="770554"/>
            <a:ext cx="6966049" cy="601340"/>
          </a:xfrm>
          <a:prstGeom prst="rect">
            <a:avLst/>
          </a:prstGeom>
        </p:spPr>
      </p:pic>
    </p:spTree>
    <p:extLst>
      <p:ext uri="{BB962C8B-B14F-4D97-AF65-F5344CB8AC3E}">
        <p14:creationId xmlns:p14="http://schemas.microsoft.com/office/powerpoint/2010/main" val="1863988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内容占位符 1"/>
              <p:cNvSpPr txBox="1">
                <a:spLocks/>
              </p:cNvSpPr>
              <p:nvPr/>
            </p:nvSpPr>
            <p:spPr bwMode="auto">
              <a:xfrm>
                <a:off x="360854" y="1794060"/>
                <a:ext cx="11485848" cy="176875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5941060"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题中给出的图像为运动轨迹图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根据图像可知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甲、丙做曲线运动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乙做直线运动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乙的路程最小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由平均速率等于总路程与总时间之比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甲</m:t>
                        </m:r>
                        <m:r>
                          <a:rPr lang="en-US" altLang="zh-CN" b="1"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乙</m:t>
                        </m:r>
                        <m:r>
                          <a:rPr lang="en-US" altLang="zh-CN" b="1"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乙</m:t>
                        </m:r>
                        <m:r>
                          <a:rPr lang="en-US" altLang="zh-CN" b="1"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丙</m:t>
                        </m:r>
                        <m:r>
                          <a:rPr lang="en-US" altLang="zh-CN" b="1"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8" name="内容占位符 1"/>
              <p:cNvSpPr txBox="1">
                <a:spLocks noRot="1" noChangeAspect="1" noMove="1" noResize="1" noEditPoints="1" noAdjustHandles="1" noChangeArrowheads="1" noChangeShapeType="1" noTextEdit="1"/>
              </p:cNvSpPr>
              <p:nvPr/>
            </p:nvSpPr>
            <p:spPr bwMode="auto">
              <a:xfrm>
                <a:off x="360854" y="1794060"/>
                <a:ext cx="11485848" cy="1768754"/>
              </a:xfrm>
              <a:prstGeom prst="rect">
                <a:avLst/>
              </a:prstGeom>
              <a:blipFill>
                <a:blip r:embed="rId2"/>
                <a:stretch>
                  <a:fillRect l="-796" r="-849" b="-310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655372"/>
              </a:xfrm>
            </p:spPr>
            <p:txBody>
              <a:bodyPr/>
              <a:lstStyle/>
              <a:p>
                <a:pPr hangingPunct="0">
                  <a:spcAft>
                    <a:spcPts val="0"/>
                  </a:spcAft>
                  <a:tabLst>
                    <a:tab pos="5941060"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平均速率的关系为</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甲</m:t>
                        </m:r>
                        <m:r>
                          <a:rPr lang="en-US" altLang="zh-CN" b="1"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乙</m:t>
                        </m:r>
                        <m:r>
                          <a:rPr lang="en-US" altLang="zh-CN" b="1"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乙</m:t>
                        </m:r>
                        <m:r>
                          <a:rPr lang="en-US" altLang="zh-CN" b="1"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丙</m:t>
                        </m:r>
                        <m:r>
                          <a:rPr lang="en-US" altLang="zh-CN" b="1"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mn-ea"/>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mn-ea"/>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mn-ea"/>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655372"/>
              </a:xfrm>
              <a:blipFill rotWithShape="0">
                <a:blip r:embed="rId3"/>
                <a:stretch>
                  <a:fillRect l="-796" b="-10185"/>
                </a:stretch>
              </a:blipFill>
            </p:spPr>
            <p:txBody>
              <a:bodyPr/>
              <a:lstStyle/>
              <a:p>
                <a:r>
                  <a:rPr lang="zh-CN" altLang="en-US">
                    <a:noFill/>
                  </a:rPr>
                  <a:t> </a:t>
                </a:r>
              </a:p>
            </p:txBody>
          </p:sp>
        </mc:Fallback>
      </mc:AlternateContent>
      <p:sp>
        <p:nvSpPr>
          <p:cNvPr id="5" name="内容占位符 1"/>
          <p:cNvSpPr txBox="1">
            <a:spLocks/>
          </p:cNvSpPr>
          <p:nvPr/>
        </p:nvSpPr>
        <p:spPr bwMode="auto">
          <a:xfrm>
            <a:off x="360854" y="1268760"/>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000000"/>
                </a:solidFill>
                <a:ea typeface="宋体" panose="02010600030101010101" pitchFamily="2" charset="-122"/>
                <a:cs typeface="Times New Roman" panose="02020603050405020304" pitchFamily="18" charset="0"/>
              </a:rPr>
              <a:t>             </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ea typeface="宋体" panose="02010600030101010101" pitchFamily="2" charset="-122"/>
                <a:cs typeface="Times New Roman" panose="02020603050405020304" pitchFamily="18" charset="0"/>
              </a:rPr>
              <a:t>＜</a:t>
            </a:r>
            <a:endParaRPr lang="zh-CN" altLang="en-US" dirty="0"/>
          </a:p>
        </p:txBody>
      </p:sp>
      <p:pic>
        <p:nvPicPr>
          <p:cNvPr id="6" name="24答案.eps" descr="id:2147493967;FounderCES"/>
          <p:cNvPicPr/>
          <p:nvPr/>
        </p:nvPicPr>
        <p:blipFill>
          <a:blip r:embed="rId4"/>
          <a:stretch>
            <a:fillRect/>
          </a:stretch>
        </p:blipFill>
        <p:spPr>
          <a:xfrm>
            <a:off x="430424" y="1428523"/>
            <a:ext cx="842082" cy="299992"/>
          </a:xfrm>
          <a:prstGeom prst="rect">
            <a:avLst/>
          </a:prstGeom>
        </p:spPr>
      </p:pic>
      <p:pic>
        <p:nvPicPr>
          <p:cNvPr id="7" name="24解析.eps" descr="id:2147493960;FounderCES"/>
          <p:cNvPicPr/>
          <p:nvPr/>
        </p:nvPicPr>
        <p:blipFill>
          <a:blip r:embed="rId5"/>
          <a:stretch>
            <a:fillRect/>
          </a:stretch>
        </p:blipFill>
        <p:spPr>
          <a:xfrm>
            <a:off x="417863" y="1978308"/>
            <a:ext cx="864096" cy="307967"/>
          </a:xfrm>
          <a:prstGeom prst="rect">
            <a:avLst/>
          </a:prstGeom>
        </p:spPr>
      </p:pic>
    </p:spTree>
    <p:extLst>
      <p:ext uri="{BB962C8B-B14F-4D97-AF65-F5344CB8AC3E}">
        <p14:creationId xmlns:p14="http://schemas.microsoft.com/office/powerpoint/2010/main" val="2655544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a:spLocks/>
          </p:cNvSpPr>
          <p:nvPr/>
        </p:nvSpPr>
        <p:spPr bwMode="auto">
          <a:xfrm>
            <a:off x="360854" y="2909381"/>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308324"/>
          </a:xfrm>
        </p:spPr>
        <p:txBody>
          <a:bodyPr/>
          <a:lstStyle/>
          <a:p>
            <a:pPr hangingPunct="0">
              <a:spcAft>
                <a:spcPts val="0"/>
              </a:spcAft>
              <a:tabLst>
                <a:tab pos="5941060"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安徽合肥第一中学期中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某同学从家到学校的过程中，前半程的平均速率为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，后半程的平均速率为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m/s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该同学全程的平均速率为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4.8 m/s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5.2 m/s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无法判断</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典例4.eps" descr="id:2147491902;FounderCES"/>
          <p:cNvPicPr/>
          <p:nvPr/>
        </p:nvPicPr>
        <p:blipFill>
          <a:blip r:embed="rId2"/>
          <a:stretch>
            <a:fillRect/>
          </a:stretch>
        </p:blipFill>
        <p:spPr>
          <a:xfrm>
            <a:off x="382638" y="875610"/>
            <a:ext cx="1203325" cy="387350"/>
          </a:xfrm>
          <a:prstGeom prst="rect">
            <a:avLst/>
          </a:prstGeom>
        </p:spPr>
      </p:pic>
      <p:pic>
        <p:nvPicPr>
          <p:cNvPr id="7" name="24答案.eps" descr="id:2147493967;FounderCES"/>
          <p:cNvPicPr/>
          <p:nvPr/>
        </p:nvPicPr>
        <p:blipFill>
          <a:blip r:embed="rId3"/>
          <a:stretch>
            <a:fillRect/>
          </a:stretch>
        </p:blipFill>
        <p:spPr>
          <a:xfrm>
            <a:off x="430424" y="3105848"/>
            <a:ext cx="842082" cy="299992"/>
          </a:xfrm>
          <a:prstGeom prst="rect">
            <a:avLst/>
          </a:prstGeom>
        </p:spPr>
      </p:pic>
      <mc:AlternateContent xmlns:mc="http://schemas.openxmlformats.org/markup-compatibility/2006" xmlns:a14="http://schemas.microsoft.com/office/drawing/2010/main">
        <mc:Choice Requires="a14">
          <p:sp>
            <p:nvSpPr>
              <p:cNvPr id="8" name="内容占位符 1"/>
              <p:cNvSpPr txBox="1">
                <a:spLocks/>
              </p:cNvSpPr>
              <p:nvPr/>
            </p:nvSpPr>
            <p:spPr bwMode="auto">
              <a:xfrm>
                <a:off x="360854" y="3469937"/>
                <a:ext cx="11485848" cy="137646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tabLst>
                    <a:tab pos="5941060"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设从家到学校的路程为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该同学全程所用的总时间为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𝒔</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𝒔</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则该同学全程的平均速率为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𝒔</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8" name="内容占位符 1"/>
              <p:cNvSpPr txBox="1">
                <a:spLocks noRot="1" noChangeAspect="1" noMove="1" noResize="1" noEditPoints="1" noAdjustHandles="1" noChangeArrowheads="1" noChangeShapeType="1" noTextEdit="1"/>
              </p:cNvSpPr>
              <p:nvPr/>
            </p:nvSpPr>
            <p:spPr bwMode="auto">
              <a:xfrm>
                <a:off x="360854" y="3469937"/>
                <a:ext cx="11485848" cy="1376467"/>
              </a:xfrm>
              <a:prstGeom prst="rect">
                <a:avLst/>
              </a:prstGeom>
              <a:blipFill>
                <a:blip r:embed="rId4"/>
                <a:stretch>
                  <a:fillRect l="-796" r="-849" b="-221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10" name="24解析.eps" descr="id:2147491909;FounderCES"/>
          <p:cNvPicPr/>
          <p:nvPr/>
        </p:nvPicPr>
        <p:blipFill>
          <a:blip r:embed="rId5"/>
          <a:stretch>
            <a:fillRect/>
          </a:stretch>
        </p:blipFill>
        <p:spPr>
          <a:xfrm>
            <a:off x="430424" y="3669000"/>
            <a:ext cx="840740" cy="299720"/>
          </a:xfrm>
          <a:prstGeom prst="rect">
            <a:avLst/>
          </a:prstGeom>
        </p:spPr>
      </p:pic>
    </p:spTree>
    <p:extLst>
      <p:ext uri="{BB962C8B-B14F-4D97-AF65-F5344CB8AC3E}">
        <p14:creationId xmlns:p14="http://schemas.microsoft.com/office/powerpoint/2010/main" val="2109397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56269"/>
            <a:ext cx="11485848" cy="3474968"/>
          </a:xfrm>
          <a:solidFill>
            <a:srgbClr val="E3F2E7"/>
          </a:solidFill>
        </p:spPr>
        <p:txBody>
          <a:bodyPr/>
          <a:lstStyle/>
          <a:p>
            <a:pPr hangingPunct="0">
              <a:spcAft>
                <a:spcPts val="0"/>
              </a:spcAft>
              <a:tabLst>
                <a:tab pos="5941060" algn="l"/>
              </a:tabLs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平均速度的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三步走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顿有所悟.eps" descr="id:2147491923;FounderCES"/>
          <p:cNvPicPr/>
          <p:nvPr/>
        </p:nvPicPr>
        <p:blipFill>
          <a:blip r:embed="rId2"/>
          <a:stretch>
            <a:fillRect/>
          </a:stretch>
        </p:blipFill>
        <p:spPr>
          <a:xfrm>
            <a:off x="383432" y="996554"/>
            <a:ext cx="1667510" cy="365760"/>
          </a:xfrm>
          <a:prstGeom prst="rect">
            <a:avLst/>
          </a:prstGeom>
        </p:spPr>
      </p:pic>
      <p:pic>
        <p:nvPicPr>
          <p:cNvPr id="5" name="FG421H.eps" descr="id:2147491930;FounderCES"/>
          <p:cNvPicPr/>
          <p:nvPr/>
        </p:nvPicPr>
        <p:blipFill>
          <a:blip r:embed="rId3"/>
          <a:stretch>
            <a:fillRect/>
          </a:stretch>
        </p:blipFill>
        <p:spPr>
          <a:xfrm>
            <a:off x="2560161" y="1613237"/>
            <a:ext cx="7070090" cy="2406650"/>
          </a:xfrm>
          <a:prstGeom prst="rect">
            <a:avLst/>
          </a:prstGeom>
        </p:spPr>
      </p:pic>
    </p:spTree>
    <p:extLst>
      <p:ext uri="{BB962C8B-B14F-4D97-AF65-F5344CB8AC3E}">
        <p14:creationId xmlns:p14="http://schemas.microsoft.com/office/powerpoint/2010/main" val="8549983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物理意义：平均速度反映一段时间内物体运动的平均</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快慢程度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，它与一段时间或一段位移相对应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矢量性：平均速度是矢量，其方向与位移方向相同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946595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内容占位符 1"/>
              <p:cNvSpPr>
                <a:spLocks noGrp="1"/>
              </p:cNvSpPr>
              <p:nvPr>
                <p:ph idx="1"/>
              </p:nvPr>
            </p:nvSpPr>
            <p:spPr>
              <a:xfrm>
                <a:off x="360854" y="746120"/>
                <a:ext cx="11485848" cy="4769383"/>
              </a:xfrm>
            </p:spPr>
            <p:txBody>
              <a:bodyPr/>
              <a:lstStyle/>
              <a:p>
                <a:pPr hangingPunct="0">
                  <a:spcAft>
                    <a:spcPts val="0"/>
                  </a:spcAft>
                  <a:tabLst>
                    <a:tab pos="5941060"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瞬时速度</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瞬时速度</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定义：物体在某时刻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的速度叫作</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瞬时速度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物理意义：准确地描述物体在某位置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运动的快慢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矢量性：瞬时速度是</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矢量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，其方向与物体的运动方向相同</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瞬时速度和平均速度的关系</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一段时间内的位移为</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，如果时间间隔</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非常小，就可以认为平均速度</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𝒔</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表示的是物体在时刻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的瞬时速度</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1"/>
              <p:cNvSpPr>
                <a:spLocks noGrp="1" noRot="1" noChangeAspect="1" noMove="1" noResize="1" noEditPoints="1" noAdjustHandles="1" noChangeArrowheads="1" noChangeShapeType="1" noTextEdit="1"/>
              </p:cNvSpPr>
              <p:nvPr>
                <p:ph idx="1"/>
              </p:nvPr>
            </p:nvSpPr>
            <p:spPr>
              <a:xfrm>
                <a:off x="360854" y="746120"/>
                <a:ext cx="11485848" cy="4769383"/>
              </a:xfrm>
              <a:blipFill rotWithShape="0">
                <a:blip r:embed="rId2"/>
                <a:stretch>
                  <a:fillRect l="-796" b="-511"/>
                </a:stretch>
              </a:blipFill>
            </p:spPr>
            <p:txBody>
              <a:bodyPr/>
              <a:lstStyle/>
              <a:p>
                <a:r>
                  <a:rPr lang="zh-CN" altLang="en-US">
                    <a:noFill/>
                  </a:rPr>
                  <a:t> </a:t>
                </a:r>
              </a:p>
            </p:txBody>
          </p:sp>
        </mc:Fallback>
      </mc:AlternateContent>
      <p:pic>
        <p:nvPicPr>
          <p:cNvPr id="3" name="知识点2.eps" descr="id:2147493896;FounderCES"/>
          <p:cNvPicPr/>
          <p:nvPr/>
        </p:nvPicPr>
        <p:blipFill>
          <a:blip r:embed="rId3"/>
          <a:stretch>
            <a:fillRect/>
          </a:stretch>
        </p:blipFill>
        <p:spPr>
          <a:xfrm>
            <a:off x="360855" y="886142"/>
            <a:ext cx="1413871" cy="375988"/>
          </a:xfrm>
          <a:prstGeom prst="rect">
            <a:avLst/>
          </a:prstGeom>
        </p:spPr>
      </p:pic>
    </p:spTree>
    <p:extLst>
      <p:ext uri="{BB962C8B-B14F-4D97-AF65-F5344CB8AC3E}">
        <p14:creationId xmlns:p14="http://schemas.microsoft.com/office/powerpoint/2010/main" val="3698984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瞬时速率与平均速率</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瞬时速率：物体瞬时速度的大小称为瞬时速率，简称速率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瞬时速率是</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标量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平均速率：物体运动的路程与所经历的时间之比称作平均速率，平均速率是标量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注意：平均速率不是平均速度的大小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137716"/>
            <a:ext cx="11485848" cy="2238241"/>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匀速直线运动是瞬时速度保持不变的运动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在匀速直线运动中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平均速度与瞬时速度相等</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941060"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速度是矢量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而速率是标量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速率只反映物体运动的快慢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而速度却同时反映物体运动的快慢和运动的方向</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温馨提示.eps" descr="id:2147490013;FounderCES"/>
          <p:cNvPicPr/>
          <p:nvPr/>
        </p:nvPicPr>
        <p:blipFill>
          <a:blip r:embed="rId2"/>
          <a:stretch>
            <a:fillRect/>
          </a:stretch>
        </p:blipFill>
        <p:spPr>
          <a:xfrm>
            <a:off x="395094" y="3266449"/>
            <a:ext cx="2027704" cy="398730"/>
          </a:xfrm>
          <a:prstGeom prst="rect">
            <a:avLst/>
          </a:prstGeom>
        </p:spPr>
      </p:pic>
    </p:spTree>
    <p:extLst>
      <p:ext uri="{BB962C8B-B14F-4D97-AF65-F5344CB8AC3E}">
        <p14:creationId xmlns:p14="http://schemas.microsoft.com/office/powerpoint/2010/main" val="29102322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瞬时速度的测量方法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很短时间内的平均速度来</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代替瞬时速度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用实验装置光电门来测物体的瞬时速度；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用速度计、测速仪等装置直接读出瞬时速度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31857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576248"/>
          </a:xfrm>
        </p:spPr>
        <p:txBody>
          <a:bodyPr/>
          <a:lstStyle/>
          <a:p>
            <a:pPr hangingPunct="0">
              <a:spcAft>
                <a:spcPts val="0"/>
              </a:spcAft>
              <a:tabLst>
                <a:tab pos="5941060"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两种</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速度、两种速率的区别与联系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93931;FounderCES"/>
          <p:cNvPicPr/>
          <p:nvPr/>
        </p:nvPicPr>
        <p:blipFill>
          <a:blip r:embed="rId2"/>
          <a:stretch>
            <a:fillRect/>
          </a:stretch>
        </p:blipFill>
        <p:spPr>
          <a:xfrm>
            <a:off x="2553382" y="787282"/>
            <a:ext cx="6926200" cy="573654"/>
          </a:xfrm>
          <a:prstGeom prst="rect">
            <a:avLst/>
          </a:prstGeom>
        </p:spPr>
      </p:pic>
      <p:pic>
        <p:nvPicPr>
          <p:cNvPr id="5" name="要点1.eps" descr="id:2147491329;FounderCES"/>
          <p:cNvPicPr/>
          <p:nvPr/>
        </p:nvPicPr>
        <p:blipFill>
          <a:blip r:embed="rId3"/>
          <a:stretch>
            <a:fillRect/>
          </a:stretch>
        </p:blipFill>
        <p:spPr>
          <a:xfrm>
            <a:off x="360854" y="1619046"/>
            <a:ext cx="1053832" cy="369794"/>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3323943769"/>
              </p:ext>
            </p:extLst>
          </p:nvPr>
        </p:nvGraphicFramePr>
        <p:xfrm>
          <a:off x="343709" y="2348880"/>
          <a:ext cx="11502993" cy="2359025"/>
        </p:xfrm>
        <a:graphic>
          <a:graphicData uri="http://schemas.openxmlformats.org/drawingml/2006/table">
            <a:tbl>
              <a:tblPr firstRow="1" firstCol="1" bandRow="1"/>
              <a:tblGrid>
                <a:gridCol w="1214993">
                  <a:extLst>
                    <a:ext uri="{9D8B030D-6E8A-4147-A177-3AD203B41FA5}">
                      <a16:colId xmlns:a16="http://schemas.microsoft.com/office/drawing/2014/main" val="335642345"/>
                    </a:ext>
                  </a:extLst>
                </a:gridCol>
                <a:gridCol w="2946790">
                  <a:extLst>
                    <a:ext uri="{9D8B030D-6E8A-4147-A177-3AD203B41FA5}">
                      <a16:colId xmlns:a16="http://schemas.microsoft.com/office/drawing/2014/main" val="1773677116"/>
                    </a:ext>
                  </a:extLst>
                </a:gridCol>
                <a:gridCol w="2381802">
                  <a:extLst>
                    <a:ext uri="{9D8B030D-6E8A-4147-A177-3AD203B41FA5}">
                      <a16:colId xmlns:a16="http://schemas.microsoft.com/office/drawing/2014/main" val="1467307452"/>
                    </a:ext>
                  </a:extLst>
                </a:gridCol>
                <a:gridCol w="2808312">
                  <a:extLst>
                    <a:ext uri="{9D8B030D-6E8A-4147-A177-3AD203B41FA5}">
                      <a16:colId xmlns:a16="http://schemas.microsoft.com/office/drawing/2014/main" val="4273899004"/>
                    </a:ext>
                  </a:extLst>
                </a:gridCol>
                <a:gridCol w="2151096">
                  <a:extLst>
                    <a:ext uri="{9D8B030D-6E8A-4147-A177-3AD203B41FA5}">
                      <a16:colId xmlns:a16="http://schemas.microsoft.com/office/drawing/2014/main" val="1516625303"/>
                    </a:ext>
                  </a:extLst>
                </a:gridCol>
              </a:tblGrid>
              <a:tr h="452596">
                <a:tc>
                  <a:txBody>
                    <a:bodyPr/>
                    <a:lstStyle/>
                    <a:p>
                      <a:pPr algn="ctr" hangingPunct="0">
                        <a:lnSpc>
                          <a:spcPct val="150000"/>
                        </a:lnSpc>
                        <a:spcAft>
                          <a:spcPts val="0"/>
                        </a:spcAft>
                        <a:tabLst>
                          <a:tab pos="5941060"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瞬时速度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瞬时速率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平均速度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平均速率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935416560"/>
                  </a:ext>
                </a:extLst>
              </a:tr>
              <a:tr h="1810385">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意义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在某一时刻或某一位置时</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的速度</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瞬时速度的大小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某一段时间或某一段位移内物体运动的平均快慢程度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物体运动的路程与所用时间的比值</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026651848"/>
                  </a:ext>
                </a:extLst>
              </a:tr>
            </a:tbl>
          </a:graphicData>
        </a:graphic>
      </p:graphicFrame>
    </p:spTree>
    <p:extLst>
      <p:ext uri="{BB962C8B-B14F-4D97-AF65-F5344CB8AC3E}">
        <p14:creationId xmlns:p14="http://schemas.microsoft.com/office/powerpoint/2010/main" val="35957747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3941815561"/>
              </p:ext>
            </p:extLst>
          </p:nvPr>
        </p:nvGraphicFramePr>
        <p:xfrm>
          <a:off x="343709" y="870579"/>
          <a:ext cx="11502993" cy="3291840"/>
        </p:xfrm>
        <a:graphic>
          <a:graphicData uri="http://schemas.openxmlformats.org/drawingml/2006/table">
            <a:tbl>
              <a:tblPr firstRow="1" firstCol="1" bandRow="1"/>
              <a:tblGrid>
                <a:gridCol w="1713946">
                  <a:extLst>
                    <a:ext uri="{9D8B030D-6E8A-4147-A177-3AD203B41FA5}">
                      <a16:colId xmlns:a16="http://schemas.microsoft.com/office/drawing/2014/main" val="335642345"/>
                    </a:ext>
                  </a:extLst>
                </a:gridCol>
                <a:gridCol w="2447837">
                  <a:extLst>
                    <a:ext uri="{9D8B030D-6E8A-4147-A177-3AD203B41FA5}">
                      <a16:colId xmlns:a16="http://schemas.microsoft.com/office/drawing/2014/main" val="1773677116"/>
                    </a:ext>
                  </a:extLst>
                </a:gridCol>
                <a:gridCol w="2447837">
                  <a:extLst>
                    <a:ext uri="{9D8B030D-6E8A-4147-A177-3AD203B41FA5}">
                      <a16:colId xmlns:a16="http://schemas.microsoft.com/office/drawing/2014/main" val="1467307452"/>
                    </a:ext>
                  </a:extLst>
                </a:gridCol>
                <a:gridCol w="2447837">
                  <a:extLst>
                    <a:ext uri="{9D8B030D-6E8A-4147-A177-3AD203B41FA5}">
                      <a16:colId xmlns:a16="http://schemas.microsoft.com/office/drawing/2014/main" val="4273899004"/>
                    </a:ext>
                  </a:extLst>
                </a:gridCol>
                <a:gridCol w="2445536">
                  <a:extLst>
                    <a:ext uri="{9D8B030D-6E8A-4147-A177-3AD203B41FA5}">
                      <a16:colId xmlns:a16="http://schemas.microsoft.com/office/drawing/2014/main" val="1516625303"/>
                    </a:ext>
                  </a:extLst>
                </a:gridCol>
              </a:tblGrid>
              <a:tr h="452596">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瞬时速度</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瞬时速率</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平均速度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平均速率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935416560"/>
                  </a:ext>
                </a:extLst>
              </a:tr>
              <a:tr h="1810385">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对运动</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的描述</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精确描述物体在某一时刻或某一位置时运动的快慢和方向</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精确描述物体</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运动的</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快慢</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粗略描述物体运动的快慢和方向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仅表示物体运动的快慢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970949944"/>
                  </a:ext>
                </a:extLst>
              </a:tr>
              <a:tr h="452596">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矢标性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矢量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标量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矢量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标量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847777842"/>
                  </a:ext>
                </a:extLst>
              </a:tr>
            </a:tbl>
          </a:graphicData>
        </a:graphic>
      </p:graphicFrame>
    </p:spTree>
    <p:extLst>
      <p:ext uri="{BB962C8B-B14F-4D97-AF65-F5344CB8AC3E}">
        <p14:creationId xmlns:p14="http://schemas.microsoft.com/office/powerpoint/2010/main" val="19836192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ph idx="1"/>
          </p:nvPr>
        </p:nvSpPr>
        <p:spPr>
          <a:xfrm>
            <a:off x="360854" y="746120"/>
            <a:ext cx="11485848" cy="3416320"/>
          </a:xfrm>
        </p:spPr>
        <p:txBody>
          <a:bodyPr/>
          <a:lstStyle/>
          <a:p>
            <a:pPr hangingPunct="0">
              <a:spcAft>
                <a:spcPts val="0"/>
              </a:spcAft>
              <a:tabLst>
                <a:tab pos="5941060"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河北石家庄北华中学期中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某汽车启动后经过</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，速度计的指针指在如图所示的位置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此时汽车的速率是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 km/h</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此时汽车的速率是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 m/s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启动后</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内汽车的平均速率是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 m/s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启动后</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内汽车的平均速率是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 km/h</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典例1.eps" descr="id:2147491358;FounderCES"/>
          <p:cNvPicPr/>
          <p:nvPr/>
        </p:nvPicPr>
        <p:blipFill>
          <a:blip r:embed="rId2"/>
          <a:stretch>
            <a:fillRect/>
          </a:stretch>
        </p:blipFill>
        <p:spPr>
          <a:xfrm>
            <a:off x="360854" y="875610"/>
            <a:ext cx="1203325" cy="387350"/>
          </a:xfrm>
          <a:prstGeom prst="rect">
            <a:avLst/>
          </a:prstGeom>
        </p:spPr>
      </p:pic>
      <p:pic>
        <p:nvPicPr>
          <p:cNvPr id="6" name="as730.jpg" descr="id:2147491790;FounderCES"/>
          <p:cNvPicPr/>
          <p:nvPr/>
        </p:nvPicPr>
        <p:blipFill>
          <a:blip r:embed="rId3"/>
          <a:stretch>
            <a:fillRect/>
          </a:stretch>
        </p:blipFill>
        <p:spPr>
          <a:xfrm>
            <a:off x="7319342" y="1772816"/>
            <a:ext cx="2679998" cy="2119412"/>
          </a:xfrm>
          <a:prstGeom prst="rect">
            <a:avLst/>
          </a:prstGeom>
        </p:spPr>
      </p:pic>
      <p:sp>
        <p:nvSpPr>
          <p:cNvPr id="7" name="内容占位符 1"/>
          <p:cNvSpPr txBox="1">
            <a:spLocks/>
          </p:cNvSpPr>
          <p:nvPr/>
        </p:nvSpPr>
        <p:spPr bwMode="auto">
          <a:xfrm>
            <a:off x="360854" y="4005064"/>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答案.eps" descr="id:2147493967;FounderCES"/>
          <p:cNvPicPr/>
          <p:nvPr/>
        </p:nvPicPr>
        <p:blipFill>
          <a:blip r:embed="rId4"/>
          <a:stretch>
            <a:fillRect/>
          </a:stretch>
        </p:blipFill>
        <p:spPr>
          <a:xfrm>
            <a:off x="430424" y="4201531"/>
            <a:ext cx="842082" cy="299992"/>
          </a:xfrm>
          <a:prstGeom prst="rect">
            <a:avLst/>
          </a:prstGeom>
        </p:spPr>
      </p:pic>
      <p:sp>
        <p:nvSpPr>
          <p:cNvPr id="9" name="内容占位符 1"/>
          <p:cNvSpPr txBox="1">
            <a:spLocks/>
          </p:cNvSpPr>
          <p:nvPr/>
        </p:nvSpPr>
        <p:spPr bwMode="auto">
          <a:xfrm>
            <a:off x="360854" y="458043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汽车速度计显示的是速率</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不是平均速率</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由题图可读出此时汽车的速率是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 km/h</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24解析.eps" descr="id:2147493960;FounderCES"/>
          <p:cNvPicPr/>
          <p:nvPr/>
        </p:nvPicPr>
        <p:blipFill>
          <a:blip r:embed="rId5"/>
          <a:stretch>
            <a:fillRect/>
          </a:stretch>
        </p:blipFill>
        <p:spPr>
          <a:xfrm>
            <a:off x="433426" y="4777217"/>
            <a:ext cx="864096" cy="307967"/>
          </a:xfrm>
          <a:prstGeom prst="rect">
            <a:avLst/>
          </a:prstGeom>
        </p:spPr>
      </p:pic>
    </p:spTree>
    <p:extLst>
      <p:ext uri="{BB962C8B-B14F-4D97-AF65-F5344CB8AC3E}">
        <p14:creationId xmlns:p14="http://schemas.microsoft.com/office/powerpoint/2010/main" val="539176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196</TotalTime>
  <Words>966</Words>
  <Application>Microsoft Office PowerPoint</Application>
  <PresentationFormat>自定义</PresentationFormat>
  <Paragraphs>105</Paragraphs>
  <Slides>22</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22</vt:i4>
      </vt:variant>
    </vt:vector>
  </HeadingPairs>
  <TitlesOfParts>
    <vt:vector size="33" baseType="lpstr">
      <vt:lpstr>仿宋</vt:lpstr>
      <vt:lpstr>黑体</vt: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382</cp:revision>
  <dcterms:created xsi:type="dcterms:W3CDTF">2020-11-06T05:24:00Z</dcterms:created>
  <dcterms:modified xsi:type="dcterms:W3CDTF">2025-06-20T05:27:02Z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